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1"/>
  </p:sldMasterIdLst>
  <p:notesMasterIdLst>
    <p:notesMasterId r:id="rId29"/>
  </p:notesMasterIdLst>
  <p:sldIdLst>
    <p:sldId id="257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78" r:id="rId22"/>
    <p:sldId id="277" r:id="rId23"/>
    <p:sldId id="280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>
        <p:scale>
          <a:sx n="80" d="100"/>
          <a:sy n="80" d="100"/>
        </p:scale>
        <p:origin x="-31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F59A8A-DF7B-4167-9718-FC76329FCB93}" type="datetimeFigureOut">
              <a:rPr lang="ar-EG" smtClean="0"/>
              <a:t>21/01/1437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BD9878D-641D-4639-BA3F-DFB71A5AD8B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270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5EA3DF9-0C35-4C58-8A56-695DB19B6814}" type="datetime8">
              <a:rPr lang="ar-EG" smtClean="0"/>
              <a:t>03 تشرين الثاني،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16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5D61-A38D-4E88-A5C6-9D25F31D3902}" type="datetime8">
              <a:rPr lang="ar-EG" smtClean="0"/>
              <a:t>03 تشرين الثاني، 15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2872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D962-FF8D-4411-AABD-251BED123399}" type="datetime8">
              <a:rPr lang="ar-EG" smtClean="0"/>
              <a:t>03 تشرين الثاني،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160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9CE1-6BD5-441E-B49A-56178CF2975D}" type="datetime8">
              <a:rPr lang="ar-EG" smtClean="0"/>
              <a:t>03 تشرين الثاني،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149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8CF9-7995-49EF-BB03-70FEA6B3F20B}" type="datetime8">
              <a:rPr lang="ar-EG" smtClean="0"/>
              <a:t>03 تشرين الثاني،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28983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29F7-3B28-4D3E-9B0A-A5303DD65CFB}" type="datetime8">
              <a:rPr lang="ar-EG" smtClean="0"/>
              <a:t>03 تشرين الثاني،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373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BA02-BDA6-4C3E-A4D7-6D880F62358B}" type="datetime8">
              <a:rPr lang="ar-EG" smtClean="0"/>
              <a:t>03 تشرين الثاني،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03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52B3-3CB4-46E2-B410-41E295A9611D}" type="datetime8">
              <a:rPr lang="ar-EG" smtClean="0"/>
              <a:t>03 تشرين الثاني،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191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DDA1-DD4F-491A-A275-8731AD9DD42F}" type="datetime8">
              <a:rPr lang="ar-EG" smtClean="0"/>
              <a:t>03 تشرين الثاني،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397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F0D2-6746-4D9D-9F7F-DD0D644D7989}" type="datetime8">
              <a:rPr lang="ar-EG" smtClean="0"/>
              <a:t>03 تشرين الثاني،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2030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8AEA-7E04-4AA9-86A3-5EDAB32D3D1D}" type="datetime8">
              <a:rPr lang="ar-EG" smtClean="0"/>
              <a:t>03 تشرين الثاني،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06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9EBE-5A68-40A4-8904-0205DCA8B35D}" type="datetime8">
              <a:rPr lang="ar-EG" smtClean="0"/>
              <a:t>03 تشرين الثاني، 15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3594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0775-57F3-4F6E-BF5C-D072B32610CD}" type="datetime8">
              <a:rPr lang="ar-EG" smtClean="0"/>
              <a:t>03 تشرين الثاني، 15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97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C411-9D64-4D73-BDF6-C94E34A70109}" type="datetime8">
              <a:rPr lang="ar-EG" smtClean="0"/>
              <a:t>03 تشرين الثاني، 15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18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40AB-30BC-4DB4-B200-E0DB4FB3172E}" type="datetime8">
              <a:rPr lang="ar-EG" smtClean="0"/>
              <a:t>03 تشرين الثاني، 15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2658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1DDBA-8481-46AD-8C4F-AE27E365CA84}" type="datetime8">
              <a:rPr lang="ar-EG" smtClean="0"/>
              <a:t>03 تشرين الثاني، 15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084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68F5-D40F-4BA0-A256-F2606F2E83E9}" type="datetime8">
              <a:rPr lang="ar-EG" smtClean="0"/>
              <a:t>03 تشرين الثاني، 15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1657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ED0811-CCFB-4A98-AA60-03B1E4CC3187}" type="datetime8">
              <a:rPr lang="ar-EG" smtClean="0"/>
              <a:t>03 تشرين الثاني،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5467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/>
              <a:t>Computer Organization</a:t>
            </a:r>
            <a:endParaRPr lang="ar-EG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2015 - 2016</a:t>
            </a:r>
            <a:endParaRPr lang="ar-EG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2605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 Large Constants Handling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endParaRPr lang="en-US" dirty="0" smtClean="0">
              <a:latin typeface="Comic Sans MS" pitchFamily="66" charset="0"/>
            </a:endParaRPr>
          </a:p>
          <a:p>
            <a:pPr marL="0" indent="0" algn="just" rtl="0">
              <a:buNone/>
            </a:pPr>
            <a:r>
              <a:rPr lang="en-US" dirty="0" smtClean="0">
                <a:latin typeface="Comic Sans MS" pitchFamily="66" charset="0"/>
              </a:rPr>
              <a:t>To </a:t>
            </a:r>
            <a:r>
              <a:rPr lang="en-US" dirty="0">
                <a:latin typeface="Comic Sans MS" pitchFamily="66" charset="0"/>
              </a:rPr>
              <a:t>handle larger constants, use the instruction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load upper immediate </a:t>
            </a:r>
            <a:r>
              <a:rPr lang="en-US" dirty="0">
                <a:latin typeface="Comic Sans MS" pitchFamily="66" charset="0"/>
              </a:rPr>
              <a:t>load upper immediate (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lui</a:t>
            </a:r>
            <a:r>
              <a:rPr lang="en-US" dirty="0">
                <a:latin typeface="Comic Sans MS" pitchFamily="66" charset="0"/>
              </a:rPr>
              <a:t>) to set the upper 16 bits of a constant in a register (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filling the lower 16 bits with 0s</a:t>
            </a:r>
            <a:r>
              <a:rPr lang="en-US" dirty="0">
                <a:latin typeface="Comic Sans MS" pitchFamily="66" charset="0"/>
              </a:rPr>
              <a:t>), then use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ori</a:t>
            </a:r>
            <a:r>
              <a:rPr lang="en-US" dirty="0" smtClean="0">
                <a:latin typeface="Comic Sans MS" pitchFamily="66" charset="0"/>
              </a:rPr>
              <a:t> to </a:t>
            </a:r>
            <a:r>
              <a:rPr lang="en-US" dirty="0">
                <a:latin typeface="Comic Sans MS" pitchFamily="66" charset="0"/>
              </a:rPr>
              <a:t>specify the lower 16 bits</a:t>
            </a:r>
          </a:p>
          <a:p>
            <a:pPr algn="l" rtl="0"/>
            <a:endParaRPr lang="en-US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8703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Exercise 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What is the MIPS assembly code to load the following 32-bit constant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into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register $s0?</a:t>
            </a:r>
          </a:p>
          <a:p>
            <a:pPr marL="0" indent="0" algn="l" rtl="0">
              <a:buNone/>
            </a:pPr>
            <a:r>
              <a:rPr lang="en-US" dirty="0" smtClean="0"/>
              <a:t>	</a:t>
            </a:r>
          </a:p>
          <a:p>
            <a:pPr marL="0" indent="0" algn="l" rtl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0000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0000 0011 1101 0000 1001 0000 0000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4048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Exercise 3 Sol.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		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Lui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$s0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61        #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61 is 0000 0000 0011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1101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The value of register $s0 afterward </a:t>
            </a:r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is</a:t>
            </a:r>
          </a:p>
          <a:p>
            <a:pPr marL="0" indent="0" algn="l" rtl="0">
              <a:buNone/>
            </a:pPr>
            <a:endParaRPr lang="en-US" b="1" dirty="0">
              <a:solidFill>
                <a:schemeClr val="tx1"/>
              </a:solidFill>
              <a:latin typeface="Comic Sans MS" pitchFamily="66" charset="0"/>
              <a:cs typeface="Courier New" pitchFamily="49" charset="0"/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Ori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$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s0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,$s0,2304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# 2304 is 0000 1001 0000 0000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The value of register $s0 now is</a:t>
            </a:r>
          </a:p>
          <a:p>
            <a:pPr marL="0" indent="0" algn="l" rtl="0">
              <a:buNone/>
            </a:pPr>
            <a:endParaRPr lang="en-US" b="1" dirty="0">
              <a:solidFill>
                <a:schemeClr val="tx1"/>
              </a:solidFill>
              <a:latin typeface="Comic Sans MS" pitchFamily="66" charset="0"/>
              <a:cs typeface="Courier New" pitchFamily="49" charset="0"/>
            </a:endParaRPr>
          </a:p>
          <a:p>
            <a:pPr marL="0" indent="0" algn="l" rtl="0">
              <a:buNone/>
            </a:pPr>
            <a:endParaRPr lang="en-US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12</a:t>
            </a:fld>
            <a:endParaRPr lang="ar-EG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2322885"/>
            <a:ext cx="82581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4060508"/>
            <a:ext cx="81534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828" y="5609273"/>
            <a:ext cx="81248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58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Decision Making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latin typeface="Comic Sans MS" pitchFamily="66" charset="0"/>
              </a:rPr>
              <a:t>Decision making instructions alter the control flow </a:t>
            </a:r>
            <a:endParaRPr lang="en-US" dirty="0" smtClean="0">
              <a:latin typeface="Comic Sans MS" pitchFamily="66" charset="0"/>
            </a:endParaRPr>
          </a:p>
          <a:p>
            <a:pPr algn="l" rtl="0"/>
            <a:r>
              <a:rPr lang="en-US" dirty="0" smtClean="0">
                <a:latin typeface="Comic Sans MS" pitchFamily="66" charset="0"/>
              </a:rPr>
              <a:t>Decisions </a:t>
            </a:r>
            <a:r>
              <a:rPr lang="en-US" dirty="0">
                <a:latin typeface="Comic Sans MS" pitchFamily="66" charset="0"/>
              </a:rPr>
              <a:t>can be done by: </a:t>
            </a:r>
            <a:endParaRPr lang="en-US" dirty="0" smtClean="0">
              <a:latin typeface="Comic Sans MS" pitchFamily="66" charset="0"/>
            </a:endParaRPr>
          </a:p>
          <a:p>
            <a:pPr marL="457200" lvl="1" indent="0" algn="l" rtl="0">
              <a:buNone/>
            </a:pPr>
            <a:r>
              <a:rPr lang="en-US" dirty="0" smtClean="0">
                <a:latin typeface="Comic Sans MS" pitchFamily="66" charset="0"/>
              </a:rPr>
              <a:t>–</a:t>
            </a:r>
            <a:r>
              <a:rPr lang="en-US" sz="2400" dirty="0">
                <a:latin typeface="Comic Sans MS" pitchFamily="66" charset="0"/>
              </a:rPr>
              <a:t>Choosing from two alternatives: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if-else</a:t>
            </a:r>
            <a:r>
              <a:rPr lang="en-US" sz="2400" dirty="0" smtClean="0">
                <a:latin typeface="Comic Sans MS" pitchFamily="66" charset="0"/>
              </a:rPr>
              <a:t> (may </a:t>
            </a:r>
            <a:r>
              <a:rPr lang="en-US" sz="2400" dirty="0">
                <a:latin typeface="Comic Sans MS" pitchFamily="66" charset="0"/>
              </a:rPr>
              <a:t>be combined with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goto</a:t>
            </a:r>
            <a:r>
              <a:rPr lang="en-US" sz="2400" dirty="0" smtClean="0">
                <a:latin typeface="Comic Sans MS" pitchFamily="66" charset="0"/>
              </a:rPr>
              <a:t>)</a:t>
            </a:r>
            <a:endParaRPr lang="en-US" sz="2400" dirty="0">
              <a:latin typeface="Comic Sans MS" pitchFamily="66" charset="0"/>
            </a:endParaRPr>
          </a:p>
          <a:p>
            <a:pPr marL="457200" lvl="1" indent="0" algn="l" rtl="0">
              <a:buNone/>
            </a:pPr>
            <a:r>
              <a:rPr lang="en-US" sz="2400" dirty="0" smtClean="0">
                <a:latin typeface="Comic Sans MS" pitchFamily="66" charset="0"/>
              </a:rPr>
              <a:t>–</a:t>
            </a:r>
            <a:r>
              <a:rPr lang="en-US" sz="2400" dirty="0">
                <a:latin typeface="Comic Sans MS" pitchFamily="66" charset="0"/>
              </a:rPr>
              <a:t>Iterating a computation: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loops</a:t>
            </a:r>
            <a:r>
              <a:rPr lang="en-US" sz="2400" dirty="0" smtClean="0">
                <a:latin typeface="Comic Sans MS" pitchFamily="66" charset="0"/>
              </a:rPr>
              <a:t>(e.g</a:t>
            </a:r>
            <a:r>
              <a:rPr lang="en-US" sz="2400" dirty="0">
                <a:latin typeface="Comic Sans MS" pitchFamily="66" charset="0"/>
              </a:rPr>
              <a:t>.,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while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do-while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for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,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etc.</a:t>
            </a:r>
            <a:r>
              <a:rPr lang="en-US" sz="2400" dirty="0">
                <a:latin typeface="Comic Sans MS" pitchFamily="66" charset="0"/>
              </a:rPr>
              <a:t>) </a:t>
            </a:r>
          </a:p>
          <a:p>
            <a:pPr marL="457200" lvl="1" indent="0" algn="l" rtl="0">
              <a:buNone/>
            </a:pPr>
            <a:r>
              <a:rPr lang="en-US" sz="2400" dirty="0">
                <a:latin typeface="Comic Sans MS" pitchFamily="66" charset="0"/>
              </a:rPr>
              <a:t>–Selecting one of many alternatives: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case/switch</a:t>
            </a:r>
            <a:r>
              <a:rPr lang="en-US" sz="24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431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Decision Making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latin typeface="Comic Sans MS" pitchFamily="66" charset="0"/>
              </a:rPr>
              <a:t>MIPS conditional branch instructions</a:t>
            </a:r>
            <a:r>
              <a:rPr lang="en-US" dirty="0" smtClean="0">
                <a:latin typeface="Comic Sans MS" pitchFamily="66" charset="0"/>
              </a:rPr>
              <a:t>:</a:t>
            </a:r>
          </a:p>
          <a:p>
            <a:pPr marL="457200" lvl="1" indent="0" algn="l" rtl="0">
              <a:buNone/>
            </a:pP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beq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$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t0, $t1,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Label		#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branch if equal </a:t>
            </a:r>
            <a:endParaRPr lang="en-US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457200" lvl="1" indent="0" algn="l" rtl="0"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bne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$t0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, $t1,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Label		#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branch if not equal </a:t>
            </a:r>
            <a:endParaRPr lang="en-US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dirty="0" smtClean="0">
                <a:latin typeface="Comic Sans MS" pitchFamily="66" charset="0"/>
              </a:rPr>
              <a:t>MIPS </a:t>
            </a:r>
            <a:r>
              <a:rPr lang="en-US" dirty="0">
                <a:latin typeface="Comic Sans MS" pitchFamily="66" charset="0"/>
              </a:rPr>
              <a:t>unconditional branch instructions: </a:t>
            </a:r>
            <a:endParaRPr lang="en-US" dirty="0" smtClean="0">
              <a:latin typeface="Comic Sans MS" pitchFamily="66" charset="0"/>
            </a:endParaRPr>
          </a:p>
          <a:p>
            <a:pPr marL="457200" lvl="1" indent="0" algn="l" rtl="0">
              <a:buNone/>
            </a:pP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j Label		#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Label is a word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address</a:t>
            </a:r>
            <a:endParaRPr lang="en-US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457200" lvl="1" indent="0" algn="l" rtl="0">
              <a:buNone/>
            </a:pP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jr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$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t0		#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jump register (to address in $t0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6577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Exercise 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Assuming that the five integer variables f through j correspond to the five registers $s0 through $s4 </a:t>
            </a:r>
            <a:endParaRPr lang="en-U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l" rtl="0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What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is the compiled MIPS assembly code for the following C code segment?</a:t>
            </a:r>
          </a:p>
          <a:p>
            <a:pPr marL="0" indent="0" algn="l" rtl="0">
              <a:buNone/>
            </a:pPr>
            <a:r>
              <a:rPr lang="en-US" dirty="0" smtClean="0"/>
              <a:t> 			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if(i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== j) </a:t>
            </a:r>
            <a:endParaRPr lang="en-US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algn="l" rtl="0"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		gotoL1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; </a:t>
            </a:r>
            <a:endParaRPr lang="en-US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algn="l" rtl="0"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	f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= g + h; </a:t>
            </a:r>
            <a:endParaRPr lang="en-US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algn="l" rtl="0"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L1:f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= f -i;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5459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 </a:t>
            </a:r>
            <a:r>
              <a:rPr lang="en-US" b="1" dirty="0"/>
              <a:t>Exercise </a:t>
            </a:r>
            <a:r>
              <a:rPr lang="en-US" b="1" dirty="0" smtClean="0"/>
              <a:t>4 Sol.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45748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dirty="0" smtClean="0">
                <a:latin typeface="Comic Sans MS" pitchFamily="66" charset="0"/>
              </a:rPr>
              <a:t>C Code: 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	if(i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== j) 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			gotoL1; 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		f = g + h; 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	L1:f = f -i;</a:t>
            </a:r>
          </a:p>
          <a:p>
            <a:pPr marL="0" indent="0" algn="l" rtl="0">
              <a:buNone/>
            </a:pPr>
            <a:r>
              <a:rPr lang="en-US" dirty="0" smtClean="0">
                <a:latin typeface="Comic Sans MS" pitchFamily="66" charset="0"/>
              </a:rPr>
              <a:t>MIPS Code:</a:t>
            </a:r>
            <a:endParaRPr lang="en-US" dirty="0">
              <a:latin typeface="Comic Sans MS" pitchFamily="66" charset="0"/>
            </a:endParaRPr>
          </a:p>
          <a:p>
            <a:pPr marL="914400" lvl="2" indent="0" algn="l" rtl="0">
              <a:buNone/>
            </a:pPr>
            <a:r>
              <a:rPr lang="en-US" sz="2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2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beq</a:t>
            </a:r>
            <a:r>
              <a:rPr lang="en-US" sz="22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$</a:t>
            </a:r>
            <a:r>
              <a:rPr lang="en-US" sz="2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s3, $s4, L1 </a:t>
            </a:r>
            <a:endParaRPr lang="en-US" sz="2200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914400" lvl="2" indent="0" algn="l" rtl="0"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add $</a:t>
            </a:r>
            <a:r>
              <a:rPr lang="en-US" sz="2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s0, $s1, $s2 </a:t>
            </a:r>
            <a:endParaRPr lang="en-US" sz="2200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914400" lvl="2" indent="0" algn="l" rtl="0"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L1:sub </a:t>
            </a:r>
            <a:r>
              <a:rPr lang="en-US" sz="2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$s0, $s0, $s3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4818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Exercise 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Assuming that the five integer variables f through j correspond to the five registers $s0 through $s4 </a:t>
            </a:r>
            <a:endParaRPr lang="en-U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l" rtl="0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What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is the compiled MIPS assembly code for the following C code segment?</a:t>
            </a:r>
          </a:p>
          <a:p>
            <a:pPr marL="914400" lvl="2" indent="0" algn="l" rtl="0">
              <a:buNone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if(i == j) </a:t>
            </a:r>
            <a:endParaRPr lang="en-US" sz="2000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914400" lvl="2" indent="0" algn="l" rtl="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f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= g + h; </a:t>
            </a:r>
            <a:endParaRPr lang="en-US" sz="2000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914400" lvl="2" indent="0" algn="l" rtl="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else </a:t>
            </a:r>
          </a:p>
          <a:p>
            <a:pPr marL="914400" lvl="2" indent="0" algn="l" rtl="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f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= g -h</a:t>
            </a:r>
            <a:r>
              <a:rPr lang="en-US" dirty="0"/>
              <a:t>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0375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Exercise </a:t>
            </a:r>
            <a:r>
              <a:rPr lang="en-US" b="1" dirty="0" smtClean="0"/>
              <a:t>5 Sol.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84120"/>
            <a:ext cx="9601196" cy="3916680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dirty="0">
                <a:latin typeface="Comic Sans MS" pitchFamily="66" charset="0"/>
              </a:rPr>
              <a:t>C Code: </a:t>
            </a:r>
            <a:r>
              <a:rPr lang="en-US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if(i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== j) </a:t>
            </a:r>
          </a:p>
          <a:p>
            <a:pPr marL="914400" lvl="2" indent="0" algn="l" rtl="0">
              <a:buNone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f = g + h; </a:t>
            </a:r>
          </a:p>
          <a:p>
            <a:pPr marL="914400" lvl="2" indent="0" algn="l" rtl="0">
              <a:buNone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else </a:t>
            </a:r>
          </a:p>
          <a:p>
            <a:pPr marL="914400" lvl="2" indent="0" algn="l" rtl="0">
              <a:buNone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f = g -h;</a:t>
            </a:r>
          </a:p>
          <a:p>
            <a:pPr marL="0" indent="0" algn="l" rtl="0">
              <a:buNone/>
            </a:pPr>
            <a:r>
              <a:rPr lang="en-US" dirty="0" smtClean="0">
                <a:latin typeface="Comic Sans MS" pitchFamily="66" charset="0"/>
              </a:rPr>
              <a:t>MIPS Code: </a:t>
            </a:r>
          </a:p>
          <a:p>
            <a:pPr marL="0" indent="0" algn="l" rtl="0">
              <a:buNone/>
            </a:pPr>
            <a:r>
              <a:rPr lang="en-US" sz="2200" b="1" dirty="0">
                <a:solidFill>
                  <a:srgbClr val="0070C0"/>
                </a:solidFill>
                <a:latin typeface="Comic Sans MS" pitchFamily="66" charset="0"/>
                <a:cs typeface="Courier New" pitchFamily="49" charset="0"/>
              </a:rPr>
              <a:t>	</a:t>
            </a:r>
            <a:r>
              <a:rPr lang="en-US" sz="2200" b="1" dirty="0" smtClean="0">
                <a:solidFill>
                  <a:srgbClr val="0070C0"/>
                </a:solidFill>
                <a:latin typeface="Comic Sans MS" pitchFamily="66" charset="0"/>
                <a:cs typeface="Courier New" pitchFamily="49" charset="0"/>
              </a:rPr>
              <a:t>		   </a:t>
            </a:r>
            <a:r>
              <a:rPr lang="en-US" sz="22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bne</a:t>
            </a:r>
            <a:r>
              <a:rPr lang="en-US" sz="22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$</a:t>
            </a:r>
            <a:r>
              <a:rPr lang="en-US" sz="2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s3, $s4, Else </a:t>
            </a:r>
            <a:endParaRPr lang="en-US" sz="2200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914400" lvl="2" indent="0" algn="l" rtl="0">
              <a:buNone/>
            </a:pPr>
            <a:r>
              <a:rPr lang="en-US" sz="2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2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add $s0</a:t>
            </a:r>
            <a:r>
              <a:rPr lang="en-US" sz="2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, $s1, $s2 </a:t>
            </a:r>
            <a:endParaRPr lang="en-US" sz="2200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914400" lvl="2" indent="0" algn="l" rtl="0">
              <a:buNone/>
            </a:pPr>
            <a:r>
              <a:rPr lang="en-US" sz="2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2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j </a:t>
            </a:r>
            <a:r>
              <a:rPr lang="en-US" sz="2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Exit </a:t>
            </a:r>
          </a:p>
          <a:p>
            <a:pPr marL="914400" lvl="2" indent="0" algn="l" rtl="0">
              <a:buNone/>
            </a:pPr>
            <a:r>
              <a:rPr lang="en-US" sz="22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Else:sub</a:t>
            </a:r>
            <a:r>
              <a:rPr lang="en-US" sz="22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$s0, $s1, $s2 </a:t>
            </a:r>
            <a:endParaRPr lang="en-US" sz="2200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914400" lvl="2" indent="0" algn="l" rtl="0"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Exit</a:t>
            </a:r>
            <a:r>
              <a:rPr lang="en-US" sz="2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18</a:t>
            </a:fld>
            <a:endParaRPr lang="ar-EG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623" y="2998470"/>
            <a:ext cx="463867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04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Register </a:t>
            </a:r>
            <a:r>
              <a:rPr lang="en-US" b="1" dirty="0" smtClean="0"/>
              <a:t>Compare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Slt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$t0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, $s3, $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s4		#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Set on less than </a:t>
            </a:r>
            <a:endParaRPr lang="en-US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							#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Sets $t0 to 1 if $s3 &lt; $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s4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								#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else sets it to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  <a:p>
            <a:pPr marL="0" indent="0" algn="l" rtl="0">
              <a:buNone/>
            </a:pP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Slti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$t0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, $s2,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10		# 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slti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mmediate</a:t>
            </a:r>
            <a:endParaRPr lang="en-US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								#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Sets $t0 to 1 if $s2 &lt; 10 </a:t>
            </a:r>
            <a:endParaRPr lang="en-US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							#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else sets it to 0</a:t>
            </a:r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0045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Instructions</a:t>
            </a: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372786"/>
            <a:ext cx="9601196" cy="2503081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4000" b="1" dirty="0" smtClean="0"/>
              <a:t>Language of The Computer</a:t>
            </a:r>
          </a:p>
          <a:p>
            <a:pPr marL="0" indent="0" algn="ctr" rtl="0">
              <a:buNone/>
            </a:pPr>
            <a:r>
              <a:rPr lang="en-US" sz="4000" b="1" dirty="0" smtClean="0"/>
              <a:t>(MIPS)</a:t>
            </a:r>
            <a:endParaRPr lang="ar-EG" sz="4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6172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Compare and B</a:t>
            </a:r>
            <a:r>
              <a:rPr lang="en-US" b="1" dirty="0" smtClean="0"/>
              <a:t>ranch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MIPS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architecture does not include a single compare and branch instruction because it is too complicated </a:t>
            </a:r>
            <a:endParaRPr lang="en-US" dirty="0" smtClean="0">
              <a:latin typeface="Comic Sans MS" pitchFamily="66" charset="0"/>
            </a:endParaRPr>
          </a:p>
          <a:p>
            <a:pPr algn="just" rtl="0"/>
            <a:r>
              <a:rPr lang="en-US" dirty="0" smtClean="0">
                <a:latin typeface="Comic Sans MS" pitchFamily="66" charset="0"/>
              </a:rPr>
              <a:t>Either </a:t>
            </a:r>
            <a:r>
              <a:rPr lang="en-US" dirty="0">
                <a:latin typeface="Comic Sans MS" pitchFamily="66" charset="0"/>
              </a:rPr>
              <a:t>it would stretch the clock cycle time or it would take extra clock cycles per instruction </a:t>
            </a:r>
            <a:endParaRPr lang="en-US" dirty="0" smtClean="0">
              <a:latin typeface="Comic Sans MS" pitchFamily="66" charset="0"/>
            </a:endParaRPr>
          </a:p>
          <a:p>
            <a:pPr algn="just" rtl="0"/>
            <a:r>
              <a:rPr lang="en-US" dirty="0" smtClean="0">
                <a:latin typeface="Comic Sans MS" pitchFamily="66" charset="0"/>
              </a:rPr>
              <a:t>Two </a:t>
            </a:r>
            <a:r>
              <a:rPr lang="en-US" dirty="0">
                <a:latin typeface="Comic Sans MS" pitchFamily="66" charset="0"/>
              </a:rPr>
              <a:t>faster instructions are more useful</a:t>
            </a:r>
          </a:p>
          <a:p>
            <a:pPr algn="just" rtl="0"/>
            <a:endParaRPr lang="en-US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20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2555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Pseudoinstructions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 rtl="0"/>
            <a:r>
              <a:rPr lang="en-US" dirty="0">
                <a:latin typeface="Comic Sans MS" pitchFamily="66" charset="0"/>
              </a:rPr>
              <a:t>Common variations of assembly instructions that are not part of the instruction </a:t>
            </a:r>
            <a:r>
              <a:rPr lang="en-US" dirty="0" smtClean="0">
                <a:latin typeface="Comic Sans MS" pitchFamily="66" charset="0"/>
              </a:rPr>
              <a:t>set</a:t>
            </a:r>
          </a:p>
          <a:p>
            <a:pPr algn="just" rtl="0"/>
            <a:r>
              <a:rPr lang="en-US" dirty="0" smtClean="0">
                <a:latin typeface="Comic Sans MS" pitchFamily="66" charset="0"/>
              </a:rPr>
              <a:t>Often </a:t>
            </a:r>
            <a:r>
              <a:rPr lang="en-US" dirty="0">
                <a:latin typeface="Comic Sans MS" pitchFamily="66" charset="0"/>
              </a:rPr>
              <a:t>appear in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MIPS</a:t>
            </a:r>
            <a:r>
              <a:rPr lang="en-US" dirty="0">
                <a:latin typeface="Comic Sans MS" pitchFamily="66" charset="0"/>
              </a:rPr>
              <a:t> programs and are treated as regular ones </a:t>
            </a:r>
            <a:endParaRPr lang="en-US" dirty="0" smtClean="0">
              <a:latin typeface="Comic Sans MS" pitchFamily="66" charset="0"/>
            </a:endParaRPr>
          </a:p>
          <a:p>
            <a:pPr algn="just" rtl="0"/>
            <a:r>
              <a:rPr lang="en-US" dirty="0" smtClean="0">
                <a:latin typeface="Comic Sans MS" pitchFamily="66" charset="0"/>
              </a:rPr>
              <a:t>Their </a:t>
            </a:r>
            <a:r>
              <a:rPr lang="en-US" dirty="0">
                <a:latin typeface="Comic Sans MS" pitchFamily="66" charset="0"/>
              </a:rPr>
              <a:t>appearance in assembly language simplifies programming </a:t>
            </a:r>
            <a:endParaRPr lang="en-US" dirty="0" smtClean="0">
              <a:latin typeface="Comic Sans MS" pitchFamily="66" charset="0"/>
            </a:endParaRPr>
          </a:p>
          <a:p>
            <a:pPr algn="just" rtl="0"/>
            <a:r>
              <a:rPr lang="en-US" dirty="0" smtClean="0">
                <a:latin typeface="Comic Sans MS" pitchFamily="66" charset="0"/>
              </a:rPr>
              <a:t>The </a:t>
            </a:r>
            <a:r>
              <a:rPr lang="en-US" dirty="0">
                <a:latin typeface="Comic Sans MS" pitchFamily="66" charset="0"/>
              </a:rPr>
              <a:t>assembler produces a minimal sequence of actual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MIPS</a:t>
            </a:r>
            <a:r>
              <a:rPr lang="en-US" dirty="0">
                <a:latin typeface="Comic Sans MS" pitchFamily="66" charset="0"/>
              </a:rPr>
              <a:t> instructions to accomplish their </a:t>
            </a:r>
            <a:r>
              <a:rPr lang="en-US" dirty="0" smtClean="0">
                <a:latin typeface="Comic Sans MS" pitchFamily="66" charset="0"/>
              </a:rPr>
              <a:t>operations</a:t>
            </a:r>
          </a:p>
          <a:p>
            <a:pPr algn="just" rtl="0"/>
            <a:r>
              <a:rPr lang="en-US" dirty="0">
                <a:latin typeface="Comic Sans MS" pitchFamily="66" charset="0"/>
              </a:rPr>
              <a:t>The assembler uses the $at register to accomplish this, if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21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9007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Exercise 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>
                <a:latin typeface="Comic Sans MS" pitchFamily="66" charset="0"/>
              </a:rPr>
              <a:t>Use MIPS instructions to implement the following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pseudoinstructions</a:t>
            </a:r>
            <a:r>
              <a:rPr lang="en-US" dirty="0">
                <a:latin typeface="Comic Sans MS" pitchFamily="66" charset="0"/>
              </a:rPr>
              <a:t>:</a:t>
            </a:r>
          </a:p>
          <a:p>
            <a:pPr marL="0" indent="0" algn="l" rtl="0">
              <a:buNone/>
            </a:pPr>
            <a:r>
              <a:rPr lang="en-US" dirty="0" smtClean="0"/>
              <a:t>	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clear	$s3 		  			#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0 →$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s3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move		$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s3, $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s4	 		#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$s4 →$s3 </a:t>
            </a:r>
            <a:endParaRPr lang="en-US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algn="l" rtl="0"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not		$s3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, $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s4			#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not($s4) →$s3 </a:t>
            </a:r>
            <a:endParaRPr lang="en-US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algn="l" rtl="0"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blt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	$s3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, $s4,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Less	#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branch on less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than</a:t>
            </a:r>
            <a:endParaRPr lang="en-US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22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3535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Exercise </a:t>
            </a:r>
            <a:r>
              <a:rPr lang="en-US" b="1" dirty="0" smtClean="0"/>
              <a:t>6 Sol.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clear $s3				#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 →$s3</a:t>
            </a:r>
          </a:p>
          <a:p>
            <a:pPr marL="0" indent="0" algn="l" rtl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add $s3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, $zero, $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zero		   # using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$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zero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move $s3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$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s4			#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$s4 →$s3</a:t>
            </a:r>
          </a:p>
          <a:p>
            <a:pPr marL="0" indent="0" algn="l" rtl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add $s3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, $s4, $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zero         #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Example 2 on using $zero </a:t>
            </a:r>
            <a:endParaRPr lang="en-US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not $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s3, $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s4			#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not($s4) →$s3</a:t>
            </a:r>
          </a:p>
          <a:p>
            <a:pPr marL="0" indent="0" algn="l" rtl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nor $s3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, $s4, $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zero         #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Example 3 on using $zero</a:t>
            </a:r>
          </a:p>
          <a:p>
            <a:pPr algn="l" rtl="0"/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blt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$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s3, $s4,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Less	#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branch on less than</a:t>
            </a:r>
          </a:p>
          <a:p>
            <a:pPr marL="0" indent="0" algn="l" rtl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slt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$at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, $s3, $s4 </a:t>
            </a:r>
            <a:endParaRPr lang="en-US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algn="l" rtl="0"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bne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$at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, $zero,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Less       #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Example 4 on using $zero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23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7515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Exercise 7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39068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Decompile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following MIPS assembly code to a C code segment</a:t>
            </a:r>
          </a:p>
          <a:p>
            <a:pPr marL="457200" lvl="1" indent="0" algn="l" rtl="0"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22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slti</a:t>
            </a:r>
            <a:r>
              <a:rPr lang="en-US" sz="22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$</a:t>
            </a:r>
            <a:r>
              <a:rPr lang="en-US" sz="2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at, $s5, 5 </a:t>
            </a:r>
            <a:endParaRPr lang="en-US" sz="2200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457200" lvl="1" indent="0" algn="l" rtl="0"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22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beq</a:t>
            </a:r>
            <a:r>
              <a:rPr lang="en-US" sz="22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$</a:t>
            </a:r>
            <a:r>
              <a:rPr lang="en-US" sz="2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at, $zero, Else </a:t>
            </a:r>
            <a:endParaRPr lang="en-US" sz="2200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457200" lvl="1" indent="0" algn="l" rtl="0"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  add  $</a:t>
            </a:r>
            <a:r>
              <a:rPr lang="en-US" sz="2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s6, $s5, $</a:t>
            </a:r>
            <a:r>
              <a:rPr lang="en-US" sz="22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zero</a:t>
            </a:r>
          </a:p>
          <a:p>
            <a:pPr marL="457200" lvl="1" indent="0" algn="l" rtl="0"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	  j    Exit </a:t>
            </a:r>
          </a:p>
          <a:p>
            <a:pPr marL="457200" lvl="1" indent="0" algn="l" rtl="0">
              <a:buNone/>
            </a:pPr>
            <a:r>
              <a:rPr lang="en-US" sz="22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Else:add</a:t>
            </a:r>
            <a:r>
              <a:rPr lang="en-US" sz="22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$</a:t>
            </a:r>
            <a:r>
              <a:rPr lang="en-US" sz="2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s6, $zero, $</a:t>
            </a:r>
            <a:r>
              <a:rPr lang="en-US" sz="22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zero</a:t>
            </a:r>
          </a:p>
          <a:p>
            <a:pPr marL="457200" lvl="1" indent="0" algn="l" rtl="0"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Exit</a:t>
            </a:r>
            <a:r>
              <a:rPr lang="en-US" sz="2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: </a:t>
            </a:r>
            <a:endParaRPr lang="en-US" sz="2200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Assume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that the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decompiler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associates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registers $s5 and $s6 with integer variables i and 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24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6042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Exercise 7 Sol.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843868"/>
          </a:xfrm>
        </p:spPr>
        <p:txBody>
          <a:bodyPr>
            <a:normAutofit fontScale="92500" lnSpcReduction="10000"/>
          </a:bodyPr>
          <a:lstStyle/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marL="0" indent="0" algn="l" rtl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/>
              <a:t>	</a:t>
            </a:r>
            <a:r>
              <a:rPr lang="en-US" dirty="0" smtClean="0">
                <a:latin typeface="Comic Sans MS" pitchFamily="66" charset="0"/>
              </a:rPr>
              <a:t>C Code: </a:t>
            </a:r>
            <a:r>
              <a:rPr lang="en-US" dirty="0" smtClean="0"/>
              <a:t>	</a:t>
            </a:r>
            <a:r>
              <a:rPr lang="en-US" b="1" dirty="0" smtClean="0">
                <a:solidFill>
                  <a:srgbClr val="0070C0"/>
                </a:solidFill>
              </a:rPr>
              <a:t>if(i </a:t>
            </a:r>
            <a:r>
              <a:rPr lang="en-US" b="1" dirty="0">
                <a:solidFill>
                  <a:srgbClr val="0070C0"/>
                </a:solidFill>
              </a:rPr>
              <a:t>&lt; 5) x = i; 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			else </a:t>
            </a:r>
            <a:r>
              <a:rPr lang="en-US" b="1" dirty="0">
                <a:solidFill>
                  <a:srgbClr val="0070C0"/>
                </a:solidFill>
              </a:rPr>
              <a:t>x = 0;</a:t>
            </a:r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25</a:t>
            </a:fld>
            <a:endParaRPr lang="ar-EG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6" y="2118013"/>
            <a:ext cx="896302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76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Exercise 8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Assuming A is an integer array with base in $s4 and that the compiler associates the integer variables g, i, and n with the registers $s1, $s2, and $s3, respectively </a:t>
            </a:r>
            <a:endParaRPr lang="en-U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l" rtl="0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What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is the compiled MIPS assembly code for the following C code segment?</a:t>
            </a:r>
          </a:p>
          <a:p>
            <a:pPr marL="0" indent="0" algn="l" rtl="0"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for(i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0;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 &lt; n; i++) </a:t>
            </a:r>
            <a:endParaRPr lang="en-US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algn="l" rtl="0"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g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= g + A[i];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26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5458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Exercise </a:t>
            </a:r>
            <a:r>
              <a:rPr lang="en-US" b="1" dirty="0" smtClean="0"/>
              <a:t>8 Sol.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66109"/>
            <a:ext cx="9601196" cy="3976255"/>
          </a:xfrm>
        </p:spPr>
        <p:txBody>
          <a:bodyPr>
            <a:normAutofit fontScale="85000" lnSpcReduction="20000"/>
          </a:bodyPr>
          <a:lstStyle/>
          <a:p>
            <a:pPr marL="0" indent="0" algn="l" rtl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add $</a:t>
            </a:r>
            <a:r>
              <a:rPr lang="en-US" b="1" dirty="0">
                <a:solidFill>
                  <a:srgbClr val="0070C0"/>
                </a:solidFill>
              </a:rPr>
              <a:t>s2, $zero, $</a:t>
            </a:r>
            <a:r>
              <a:rPr lang="en-US" b="1" dirty="0" smtClean="0">
                <a:solidFill>
                  <a:srgbClr val="0070C0"/>
                </a:solidFill>
              </a:rPr>
              <a:t>zero				# </a:t>
            </a:r>
            <a:r>
              <a:rPr lang="en-US" b="1" dirty="0">
                <a:solidFill>
                  <a:srgbClr val="0070C0"/>
                </a:solidFill>
              </a:rPr>
              <a:t>i = 0 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For: </a:t>
            </a:r>
            <a:r>
              <a:rPr lang="en-US" b="1" dirty="0" err="1" smtClean="0">
                <a:solidFill>
                  <a:srgbClr val="0070C0"/>
                </a:solidFill>
              </a:rPr>
              <a:t>slt</a:t>
            </a:r>
            <a:r>
              <a:rPr lang="en-US" b="1" dirty="0" smtClean="0">
                <a:solidFill>
                  <a:srgbClr val="0070C0"/>
                </a:solidFill>
              </a:rPr>
              <a:t> $t0</a:t>
            </a:r>
            <a:r>
              <a:rPr lang="en-US" b="1" dirty="0">
                <a:solidFill>
                  <a:srgbClr val="0070C0"/>
                </a:solidFill>
              </a:rPr>
              <a:t>, $s2, $</a:t>
            </a:r>
            <a:r>
              <a:rPr lang="en-US" b="1" dirty="0" smtClean="0">
                <a:solidFill>
                  <a:srgbClr val="0070C0"/>
                </a:solidFill>
              </a:rPr>
              <a:t>s3					# </a:t>
            </a:r>
            <a:r>
              <a:rPr lang="en-US" b="1" dirty="0">
                <a:solidFill>
                  <a:srgbClr val="0070C0"/>
                </a:solidFill>
              </a:rPr>
              <a:t>test if i &lt; n 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err="1" smtClean="0">
                <a:solidFill>
                  <a:srgbClr val="0070C0"/>
                </a:solidFill>
              </a:rPr>
              <a:t>beq</a:t>
            </a:r>
            <a:r>
              <a:rPr lang="en-US" b="1" dirty="0" smtClean="0">
                <a:solidFill>
                  <a:srgbClr val="0070C0"/>
                </a:solidFill>
              </a:rPr>
              <a:t> $</a:t>
            </a:r>
            <a:r>
              <a:rPr lang="en-US" b="1" dirty="0">
                <a:solidFill>
                  <a:srgbClr val="0070C0"/>
                </a:solidFill>
              </a:rPr>
              <a:t>t0, $zero, Exit 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err="1" smtClean="0">
                <a:solidFill>
                  <a:srgbClr val="0070C0"/>
                </a:solidFill>
              </a:rPr>
              <a:t>sll</a:t>
            </a:r>
            <a:r>
              <a:rPr lang="en-US" b="1" dirty="0" smtClean="0">
                <a:solidFill>
                  <a:srgbClr val="0070C0"/>
                </a:solidFill>
              </a:rPr>
              <a:t> $</a:t>
            </a:r>
            <a:r>
              <a:rPr lang="en-US" b="1" dirty="0">
                <a:solidFill>
                  <a:srgbClr val="0070C0"/>
                </a:solidFill>
              </a:rPr>
              <a:t>t1, $s2, 2 </a:t>
            </a:r>
            <a:r>
              <a:rPr lang="en-US" b="1" dirty="0" smtClean="0">
                <a:solidFill>
                  <a:srgbClr val="0070C0"/>
                </a:solidFill>
              </a:rPr>
              <a:t>					# </a:t>
            </a:r>
            <a:r>
              <a:rPr lang="en-US" b="1" dirty="0">
                <a:solidFill>
                  <a:srgbClr val="0070C0"/>
                </a:solidFill>
              </a:rPr>
              <a:t>$t1 = 4*i 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add </a:t>
            </a:r>
            <a:r>
              <a:rPr lang="en-US" b="1" dirty="0">
                <a:solidFill>
                  <a:srgbClr val="0070C0"/>
                </a:solidFill>
              </a:rPr>
              <a:t>$t1, $t1, $</a:t>
            </a:r>
            <a:r>
              <a:rPr lang="en-US" b="1" dirty="0" smtClean="0">
                <a:solidFill>
                  <a:srgbClr val="0070C0"/>
                </a:solidFill>
              </a:rPr>
              <a:t>s4					# </a:t>
            </a:r>
            <a:r>
              <a:rPr lang="en-US" b="1" dirty="0">
                <a:solidFill>
                  <a:srgbClr val="0070C0"/>
                </a:solidFill>
              </a:rPr>
              <a:t>$t1 has address of A[i] 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err="1" smtClean="0">
                <a:solidFill>
                  <a:srgbClr val="0070C0"/>
                </a:solidFill>
              </a:rPr>
              <a:t>lw</a:t>
            </a:r>
            <a:r>
              <a:rPr lang="en-US" b="1" dirty="0" smtClean="0">
                <a:solidFill>
                  <a:srgbClr val="0070C0"/>
                </a:solidFill>
              </a:rPr>
              <a:t> $</a:t>
            </a:r>
            <a:r>
              <a:rPr lang="en-US" b="1" dirty="0">
                <a:solidFill>
                  <a:srgbClr val="0070C0"/>
                </a:solidFill>
              </a:rPr>
              <a:t>t2, 0 ($t1</a:t>
            </a:r>
            <a:r>
              <a:rPr lang="en-US" b="1" dirty="0" smtClean="0">
                <a:solidFill>
                  <a:srgbClr val="0070C0"/>
                </a:solidFill>
              </a:rPr>
              <a:t>)					# </a:t>
            </a:r>
            <a:r>
              <a:rPr lang="en-US" b="1" dirty="0">
                <a:solidFill>
                  <a:srgbClr val="0070C0"/>
                </a:solidFill>
              </a:rPr>
              <a:t>$t2 = A[i] 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add $</a:t>
            </a:r>
            <a:r>
              <a:rPr lang="en-US" b="1" dirty="0">
                <a:solidFill>
                  <a:srgbClr val="0070C0"/>
                </a:solidFill>
              </a:rPr>
              <a:t>s1, $s1, $t2 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err="1" smtClean="0">
                <a:solidFill>
                  <a:srgbClr val="0070C0"/>
                </a:solidFill>
              </a:rPr>
              <a:t>addi</a:t>
            </a:r>
            <a:r>
              <a:rPr lang="en-US" b="1" dirty="0" smtClean="0">
                <a:solidFill>
                  <a:srgbClr val="0070C0"/>
                </a:solidFill>
              </a:rPr>
              <a:t> $</a:t>
            </a:r>
            <a:r>
              <a:rPr lang="en-US" b="1" dirty="0">
                <a:solidFill>
                  <a:srgbClr val="0070C0"/>
                </a:solidFill>
              </a:rPr>
              <a:t>s2, $s2, </a:t>
            </a:r>
            <a:r>
              <a:rPr lang="en-US" b="1" dirty="0" smtClean="0">
                <a:solidFill>
                  <a:srgbClr val="0070C0"/>
                </a:solidFill>
              </a:rPr>
              <a:t>1					# </a:t>
            </a:r>
            <a:r>
              <a:rPr lang="en-US" b="1" dirty="0">
                <a:solidFill>
                  <a:srgbClr val="0070C0"/>
                </a:solidFill>
              </a:rPr>
              <a:t>increment i 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 algn="l" rtl="0">
              <a:buNone/>
            </a:pPr>
            <a:r>
              <a:rPr lang="en-US" b="1" dirty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j </a:t>
            </a:r>
            <a:r>
              <a:rPr lang="en-US" b="1" dirty="0">
                <a:solidFill>
                  <a:srgbClr val="0070C0"/>
                </a:solidFill>
              </a:rPr>
              <a:t>For 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Exit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27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2945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Small Constant or Immediate Operands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15268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>
                <a:latin typeface="Comic Sans MS" pitchFamily="66" charset="0"/>
                <a:cs typeface="Courier New" pitchFamily="49" charset="0"/>
              </a:rPr>
              <a:t>A faster way is to use the arithmetic instruction version in which one operand is a constant of up to 16 </a:t>
            </a:r>
            <a:r>
              <a:rPr lang="en-US" dirty="0" smtClean="0">
                <a:latin typeface="Comic Sans MS" pitchFamily="66" charset="0"/>
                <a:cs typeface="Courier New" pitchFamily="49" charset="0"/>
              </a:rPr>
              <a:t>bits</a:t>
            </a:r>
          </a:p>
          <a:p>
            <a:pPr marL="0" indent="0" algn="l" rtl="0">
              <a:buNone/>
            </a:pPr>
            <a:r>
              <a:rPr lang="en-US" dirty="0"/>
              <a:t>	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$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s3, $s3, 4   # add immediate 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				   	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#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$s3 = $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s3 +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4 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algn="just" rtl="0"/>
            <a:r>
              <a:rPr lang="en-US" dirty="0" smtClean="0">
                <a:latin typeface="Comic Sans MS" pitchFamily="66" charset="0"/>
                <a:cs typeface="Courier New" pitchFamily="49" charset="0"/>
              </a:rPr>
              <a:t>Before performing the addition, 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dirty="0" smtClean="0">
                <a:latin typeface="Comic Sans MS" pitchFamily="66" charset="0"/>
                <a:cs typeface="Courier New" pitchFamily="49" charset="0"/>
              </a:rPr>
              <a:t> extends the 16-bit immediate field of the instruction to a 32-bit word by copying the leftmost (sign) bit of the constant into the upper 16 bits of the word (sign extension) </a:t>
            </a:r>
          </a:p>
          <a:p>
            <a:pPr marL="0" indent="0" algn="just" rtl="0">
              <a:buNone/>
            </a:pP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  <a:cs typeface="Courier New" pitchFamily="49" charset="0"/>
              </a:rPr>
              <a:t>e.g.</a:t>
            </a:r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0000 0000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1100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0101 </a:t>
            </a:r>
            <a:r>
              <a:rPr lang="en-US" dirty="0" smtClean="0">
                <a:latin typeface="Comic Sans MS" pitchFamily="66" charset="0"/>
                <a:cs typeface="Courier New" pitchFamily="49" charset="0"/>
              </a:rPr>
              <a:t>represents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389,</a:t>
            </a:r>
            <a:r>
              <a:rPr lang="en-US" dirty="0" smtClean="0">
                <a:latin typeface="Comic Sans MS" pitchFamily="66" charset="0"/>
                <a:cs typeface="Courier New" pitchFamily="49" charset="0"/>
              </a:rPr>
              <a:t>it </a:t>
            </a:r>
            <a:r>
              <a:rPr lang="en-US" dirty="0">
                <a:latin typeface="Comic Sans MS" pitchFamily="66" charset="0"/>
                <a:cs typeface="Courier New" pitchFamily="49" charset="0"/>
              </a:rPr>
              <a:t>will be extended  </a:t>
            </a:r>
            <a:r>
              <a:rPr lang="en-US" dirty="0" smtClean="0">
                <a:latin typeface="Comic Sans MS" pitchFamily="66" charset="0"/>
                <a:cs typeface="Courier New" pitchFamily="49" charset="0"/>
              </a:rPr>
              <a:t>   	to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0000 0000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0000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0000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0000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0000 1100 0101 </a:t>
            </a:r>
            <a:endParaRPr lang="en-US" dirty="0" smtClean="0">
              <a:latin typeface="Comic Sans MS" pitchFamily="66" charset="0"/>
              <a:cs typeface="Courier New" pitchFamily="49" charset="0"/>
            </a:endParaRPr>
          </a:p>
          <a:p>
            <a:pPr algn="just" rtl="0"/>
            <a:endParaRPr lang="en-US" dirty="0">
              <a:latin typeface="Comic Sans MS" pitchFamily="66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3320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Small Constant or Immediate Operands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15268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latin typeface="Comic Sans MS" pitchFamily="66" charset="0"/>
                <a:cs typeface="Courier New" pitchFamily="49" charset="0"/>
              </a:rPr>
              <a:t>Since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cs typeface="Courier New" pitchFamily="49" charset="0"/>
              </a:rPr>
              <a:t>MIPS</a:t>
            </a:r>
            <a:r>
              <a:rPr lang="en-US" dirty="0">
                <a:latin typeface="Comic Sans MS" pitchFamily="66" charset="0"/>
                <a:cs typeface="Courier New" pitchFamily="49" charset="0"/>
              </a:rPr>
              <a:t> supports negative constants, there is no need for subtract immediate in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cs typeface="Courier New" pitchFamily="49" charset="0"/>
              </a:rPr>
              <a:t>MIPS</a:t>
            </a:r>
            <a:r>
              <a:rPr lang="en-US" dirty="0">
                <a:latin typeface="Comic Sans MS" pitchFamily="66" charset="0"/>
                <a:cs typeface="Courier New" pitchFamily="49" charset="0"/>
              </a:rPr>
              <a:t> </a:t>
            </a:r>
            <a:endParaRPr lang="en-US" dirty="0" smtClean="0">
              <a:latin typeface="Comic Sans MS" pitchFamily="66" charset="0"/>
              <a:cs typeface="Courier New" pitchFamily="49" charset="0"/>
            </a:endParaRPr>
          </a:p>
          <a:p>
            <a:pPr algn="l" rtl="0"/>
            <a:endParaRPr lang="en-US" dirty="0">
              <a:latin typeface="Comic Sans MS" pitchFamily="66" charset="0"/>
              <a:cs typeface="Courier New" pitchFamily="49" charset="0"/>
            </a:endParaRPr>
          </a:p>
          <a:p>
            <a:pPr marL="0" indent="0" algn="l" rtl="0">
              <a:buNone/>
            </a:pPr>
            <a:r>
              <a:rPr lang="en-US" dirty="0">
                <a:latin typeface="Comic Sans MS" pitchFamily="66" charset="0"/>
                <a:cs typeface="Courier New" pitchFamily="49" charset="0"/>
              </a:rPr>
              <a:t> </a:t>
            </a:r>
            <a:r>
              <a:rPr lang="en-US" dirty="0" smtClean="0">
                <a:latin typeface="Comic Sans MS" pitchFamily="66" charset="0"/>
                <a:cs typeface="Courier New" pitchFamily="49" charset="0"/>
              </a:rPr>
              <a:t>		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$s3, $s3,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-4  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# add immediate 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				   	  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   #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$s3 = $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s3 -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4 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0232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Logical (Bitwise) Instructions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920068"/>
          </a:xfrm>
        </p:spPr>
        <p:txBody>
          <a:bodyPr>
            <a:normAutofit fontScale="85000" lnSpcReduction="20000"/>
          </a:bodyPr>
          <a:lstStyle/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r>
              <a:rPr lang="en-US" sz="2100" b="1" dirty="0" smtClean="0">
                <a:solidFill>
                  <a:srgbClr val="FF0000"/>
                </a:solidFill>
                <a:latin typeface="Comic Sans MS" pitchFamily="66" charset="0"/>
              </a:rPr>
              <a:t>NOT</a:t>
            </a:r>
            <a:r>
              <a:rPr lang="en-US" sz="2100" dirty="0" smtClean="0">
                <a:latin typeface="Comic Sans MS" pitchFamily="66" charset="0"/>
              </a:rPr>
              <a:t> is </a:t>
            </a:r>
            <a:r>
              <a:rPr lang="en-US" sz="2100" dirty="0">
                <a:latin typeface="Comic Sans MS" pitchFamily="66" charset="0"/>
              </a:rPr>
              <a:t>implemented using a </a:t>
            </a:r>
            <a:r>
              <a:rPr lang="en-US" sz="2100" b="1" dirty="0" smtClean="0">
                <a:solidFill>
                  <a:srgbClr val="FF0000"/>
                </a:solidFill>
                <a:latin typeface="Comic Sans MS" pitchFamily="66" charset="0"/>
              </a:rPr>
              <a:t>NOR</a:t>
            </a:r>
            <a:r>
              <a:rPr lang="en-US" sz="2100" dirty="0" smtClean="0">
                <a:latin typeface="Comic Sans MS" pitchFamily="66" charset="0"/>
              </a:rPr>
              <a:t> with </a:t>
            </a:r>
            <a:r>
              <a:rPr lang="en-US" sz="2100" dirty="0">
                <a:latin typeface="Comic Sans MS" pitchFamily="66" charset="0"/>
              </a:rPr>
              <a:t>one operand being $zero for regularity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5</a:t>
            </a:fld>
            <a:endParaRPr lang="ar-EG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435715"/>
            <a:ext cx="847725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1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Exercise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76228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Consider the following register contents:</a:t>
            </a:r>
          </a:p>
          <a:p>
            <a:pPr marL="0" indent="0" algn="l" rtl="0"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$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s0 = 0001 0000 1100 0101 1111 1100 0011 1010 </a:t>
            </a:r>
            <a:endParaRPr lang="en-US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algn="l" rtl="0"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$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s1 = 0101 0110 1001 1111 0000 0011 1100 0101 </a:t>
            </a:r>
            <a:endParaRPr lang="en-US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What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would the value in register $t0 be after executing each of the following instructions?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b="1" dirty="0" smtClean="0"/>
              <a:t>   </a:t>
            </a:r>
            <a:r>
              <a:rPr lang="en-US" sz="24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sll</a:t>
            </a:r>
            <a:r>
              <a:rPr lang="en-US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$t0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, $s0, </a:t>
            </a:r>
            <a:r>
              <a:rPr lang="en-US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and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$t0, $s0, $</a:t>
            </a:r>
            <a:r>
              <a:rPr lang="en-US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s1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or  $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t0, $s0, $s1 </a:t>
            </a:r>
            <a:endParaRPr lang="en-US" sz="2400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914400" lvl="1" indent="-457200" algn="l" rtl="0"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nor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$t0, $s0, $s1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8549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Exercise 1 Sol.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l" rtl="0"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$s0 = 0001 0000 1100 0101 1111 1100 0011 1010 </a:t>
            </a:r>
            <a:endParaRPr lang="en-US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457200" lvl="1" indent="0" algn="l" rtl="0">
              <a:buNone/>
            </a:pP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$s1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= 0101 0110 1001 1111 0000 0011 1100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0101</a:t>
            </a:r>
          </a:p>
          <a:p>
            <a:pPr marL="457200" lvl="1" indent="0" algn="l" rtl="0">
              <a:buNone/>
            </a:pPr>
            <a:endParaRPr lang="en-US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7</a:t>
            </a:fld>
            <a:endParaRPr lang="ar-EG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03320"/>
            <a:ext cx="9982199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78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Exercise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  <a:cs typeface="Courier New" pitchFamily="49" charset="0"/>
              </a:rPr>
              <a:t>Write MIPS assembly instructions to</a:t>
            </a:r>
          </a:p>
          <a:p>
            <a:pPr marL="0" indent="0" algn="l" rtl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–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Set bits 1, 5, and 12 of $s0 to 0 </a:t>
            </a:r>
            <a:endParaRPr lang="en-US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	–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Set bits 2, 3, 11 of $s0 to 1 </a:t>
            </a:r>
            <a:endParaRPr lang="en-US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	–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Invert all bits of $s0 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Hint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: you can use register $t1 for a mask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2725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Exercise 2 Sol.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Set bits 1, 5, and 12 of $s0 to 0</a:t>
            </a:r>
          </a:p>
          <a:p>
            <a:pPr marL="0" indent="0" algn="l" rtl="0">
              <a:buNone/>
            </a:pPr>
            <a:r>
              <a:rPr lang="en-US" dirty="0"/>
              <a:t>	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$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t1 = 1111 1111 111111111110 1111 1101 1101 </a:t>
            </a:r>
            <a:endParaRPr lang="en-US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algn="l" rtl="0"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	and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$s0, $s0, $t1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Set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bits 2, 3, 11 of $s0 to 1</a:t>
            </a:r>
          </a:p>
          <a:p>
            <a:pPr marL="0" indent="0" algn="l" rtl="0"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$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t1 = 0000 00000000000000001000 0000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1100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or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$s0, $s0, $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t1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Invert all bits of $s0 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nor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$s0, $s0, $zero</a:t>
            </a:r>
          </a:p>
          <a:p>
            <a:pPr marL="0" indent="0" algn="l" rtl="0">
              <a:buNone/>
            </a:pPr>
            <a:endParaRPr lang="en-US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8072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</TotalTime>
  <Words>609</Words>
  <Application>Microsoft Office PowerPoint</Application>
  <PresentationFormat>Custom</PresentationFormat>
  <Paragraphs>210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Organic</vt:lpstr>
      <vt:lpstr>Computer Organization</vt:lpstr>
      <vt:lpstr>Instructions</vt:lpstr>
      <vt:lpstr>Small Constant or Immediate Operands </vt:lpstr>
      <vt:lpstr>Small Constant or Immediate Operands </vt:lpstr>
      <vt:lpstr>Logical (Bitwise) Instructions </vt:lpstr>
      <vt:lpstr>Exercise 1</vt:lpstr>
      <vt:lpstr>Exercise 1 Sol.</vt:lpstr>
      <vt:lpstr>Exercise 2</vt:lpstr>
      <vt:lpstr>Exercise 2 Sol.</vt:lpstr>
      <vt:lpstr> Large Constants Handling</vt:lpstr>
      <vt:lpstr>Exercise 3</vt:lpstr>
      <vt:lpstr>Exercise 3 Sol.</vt:lpstr>
      <vt:lpstr>Decision Making Instructions</vt:lpstr>
      <vt:lpstr>Decision Making Instructions</vt:lpstr>
      <vt:lpstr>Exercise 4</vt:lpstr>
      <vt:lpstr>  Exercise 4 Sol.</vt:lpstr>
      <vt:lpstr>Exercise 5</vt:lpstr>
      <vt:lpstr>Exercise 5 Sol.</vt:lpstr>
      <vt:lpstr>Register Compare</vt:lpstr>
      <vt:lpstr>Compare and Branch</vt:lpstr>
      <vt:lpstr>Pseudoinstructions</vt:lpstr>
      <vt:lpstr>Exercise 6</vt:lpstr>
      <vt:lpstr>Exercise 6 Sol.</vt:lpstr>
      <vt:lpstr>Exercise 7</vt:lpstr>
      <vt:lpstr>Exercise 7 Sol.</vt:lpstr>
      <vt:lpstr>Exercise 8</vt:lpstr>
      <vt:lpstr>Exercise 8 Sol.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Organization</dc:title>
  <dc:creator>Sara</dc:creator>
  <cp:lastModifiedBy>ALi</cp:lastModifiedBy>
  <cp:revision>167</cp:revision>
  <dcterms:created xsi:type="dcterms:W3CDTF">2015-10-20T10:51:12Z</dcterms:created>
  <dcterms:modified xsi:type="dcterms:W3CDTF">2015-11-04T04:09:36Z</dcterms:modified>
</cp:coreProperties>
</file>